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61" r:id="rId5"/>
    <p:sldId id="263" r:id="rId6"/>
    <p:sldId id="266" r:id="rId7"/>
    <p:sldId id="262" r:id="rId8"/>
    <p:sldId id="260" r:id="rId9"/>
    <p:sldId id="265" r:id="rId10"/>
    <p:sldId id="267" r:id="rId11"/>
    <p:sldId id="268" r:id="rId12"/>
    <p:sldId id="296" r:id="rId13"/>
    <p:sldId id="269" r:id="rId14"/>
    <p:sldId id="292" r:id="rId15"/>
    <p:sldId id="298" r:id="rId16"/>
    <p:sldId id="271" r:id="rId17"/>
    <p:sldId id="272" r:id="rId18"/>
    <p:sldId id="273" r:id="rId19"/>
    <p:sldId id="274" r:id="rId20"/>
    <p:sldId id="276" r:id="rId21"/>
    <p:sldId id="278" r:id="rId22"/>
    <p:sldId id="277" r:id="rId23"/>
    <p:sldId id="279" r:id="rId24"/>
    <p:sldId id="293" r:id="rId25"/>
    <p:sldId id="294" r:id="rId26"/>
    <p:sldId id="295" r:id="rId27"/>
    <p:sldId id="297" r:id="rId28"/>
    <p:sldId id="270" r:id="rId29"/>
    <p:sldId id="283" r:id="rId30"/>
    <p:sldId id="284" r:id="rId31"/>
    <p:sldId id="287" r:id="rId32"/>
    <p:sldId id="285" r:id="rId33"/>
    <p:sldId id="288" r:id="rId34"/>
    <p:sldId id="286" r:id="rId35"/>
    <p:sldId id="289"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3878" autoAdjust="0"/>
  </p:normalViewPr>
  <p:slideViewPr>
    <p:cSldViewPr snapToGrid="0">
      <p:cViewPr>
        <p:scale>
          <a:sx n="105" d="100"/>
          <a:sy n="105" d="100"/>
        </p:scale>
        <p:origin x="7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3/31/2019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chromatin immunoprecipitation (</a:t>
            </a:r>
            <a:r>
              <a:rPr lang="en-US" dirty="0" err="1"/>
              <a:t>ChIP</a:t>
            </a:r>
            <a:r>
              <a:rPr lang="en-US" dirty="0"/>
              <a:t>) with massively parallel DNA sequencing </a:t>
            </a:r>
          </a:p>
          <a:p>
            <a:pPr>
              <a:buNone/>
            </a:pPr>
            <a:endParaRPr lang="en-US" dirty="0"/>
          </a:p>
          <a:p>
            <a:r>
              <a:rPr lang="en-US" dirty="0"/>
              <a:t>Determines how transcription factors and other chromatin-associated proteins influence phenotype-affecting mechanisms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8</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ourses.lumenlearning.com/wm-nmbiology1/chapter/reading-eukaryotic-transcription-gene-regulation/" TargetMode="External"/><Relationship Id="rId4" Type="http://schemas.openxmlformats.org/officeDocument/2006/relationships/hyperlink" Target="http://www.personal.psu.edu/sxt30/projects_chromatinenzyme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www.pnas.org/content/pnas/112/47/E6456.full.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aidenlab.org/juicebox/"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a:bodyPr>
          <a:lstStyle/>
          <a:p>
            <a:r>
              <a:rPr lang="en-US" dirty="0"/>
              <a:t>Publicly available Replicate Hi-C data was obtained for the GM12878 and K562 cell lines from Rao et al. 2014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p:txBody>
      </p:sp>
    </p:spTree>
    <p:extLst>
      <p:ext uri="{BB962C8B-B14F-4D97-AF65-F5344CB8AC3E}">
        <p14:creationId xmlns:p14="http://schemas.microsoft.com/office/powerpoint/2010/main" val="30278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 over a hundred different combinations of the following cell type-</a:t>
            </a:r>
            <a:r>
              <a:rPr lang="en-US" dirty="0" err="1"/>
              <a:t>specfic</a:t>
            </a:r>
            <a:r>
              <a:rPr lang="en-US" dirty="0"/>
              <a:t>:</a:t>
            </a:r>
          </a:p>
          <a:p>
            <a:pPr marL="460375"/>
            <a:r>
              <a:rPr lang="en-US" sz="2400" dirty="0"/>
              <a:t>Chromatin states</a:t>
            </a:r>
          </a:p>
          <a:p>
            <a:pPr marL="460375"/>
            <a:r>
              <a:rPr lang="en-US" sz="2400" dirty="0"/>
              <a:t>Histone marks</a:t>
            </a:r>
          </a:p>
          <a:p>
            <a:pPr marL="460375"/>
            <a:r>
              <a:rPr lang="en-US" sz="2400" dirty="0"/>
              <a:t>Transcription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CE92-D0DE-4495-8065-320D8CEC0F0A}"/>
              </a:ext>
            </a:extLst>
          </p:cNvPr>
          <p:cNvSpPr>
            <a:spLocks noGrp="1"/>
          </p:cNvSpPr>
          <p:nvPr>
            <p:ph type="title"/>
          </p:nvPr>
        </p:nvSpPr>
        <p:spPr/>
        <p:txBody>
          <a:bodyPr/>
          <a:lstStyle/>
          <a:p>
            <a:r>
              <a:rPr lang="en-US" dirty="0"/>
              <a:t>Model Construction</a:t>
            </a:r>
          </a:p>
        </p:txBody>
      </p:sp>
      <p:sp>
        <p:nvSpPr>
          <p:cNvPr id="3" name="Content Placeholder 2">
            <a:extLst>
              <a:ext uri="{FF2B5EF4-FFF2-40B4-BE49-F238E27FC236}">
                <a16:creationId xmlns:a16="http://schemas.microsoft.com/office/drawing/2014/main" id="{CD0BE688-8F54-4E25-BDA3-CE4F5B25A1CE}"/>
              </a:ext>
            </a:extLst>
          </p:cNvPr>
          <p:cNvSpPr>
            <a:spLocks noGrp="1"/>
          </p:cNvSpPr>
          <p:nvPr>
            <p:ph idx="1"/>
          </p:nvPr>
        </p:nvSpPr>
        <p:spPr/>
        <p:txBody>
          <a:bodyPr/>
          <a:lstStyle/>
          <a:p>
            <a:r>
              <a:rPr lang="en-US" dirty="0"/>
              <a:t>Detail outline of model construction here</a:t>
            </a:r>
          </a:p>
        </p:txBody>
      </p:sp>
    </p:spTree>
    <p:extLst>
      <p:ext uri="{BB962C8B-B14F-4D97-AF65-F5344CB8AC3E}">
        <p14:creationId xmlns:p14="http://schemas.microsoft.com/office/powerpoint/2010/main" val="200492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Model Construction: 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normAutofit fontScale="77500" lnSpcReduction="20000"/>
          </a:bodyPr>
          <a:lstStyle/>
          <a:p>
            <a:r>
              <a:rPr lang="en-US" sz="3000" dirty="0"/>
              <a:t>Identified TAD boundaries were represented by their starting and ending coordinates in the linear genome. </a:t>
            </a:r>
          </a:p>
          <a:p>
            <a:endParaRPr lang="en-US" sz="3000" dirty="0"/>
          </a:p>
          <a:p>
            <a:r>
              <a:rPr lang="en-US" sz="3000" dirty="0"/>
              <a:t>The genomic coordinates of all TADs were concatenated, sorted, and unique TAD boundary points were obtained.</a:t>
            </a:r>
          </a:p>
          <a:p>
            <a:endParaRPr lang="en-US" sz="3000" dirty="0"/>
          </a:p>
          <a:p>
            <a:r>
              <a:rPr lang="en-US" sz="3200" dirty="0"/>
              <a:t>In order to accommodate for the uncertainty in exact boundary location, the boundary points were flanked on both sides by the size of the resolution of the corresponding contact matrix.</a:t>
            </a:r>
          </a:p>
          <a:p>
            <a:endParaRPr lang="en-US" sz="3000" dirty="0"/>
          </a:p>
          <a:p>
            <a:pPr marL="0" indent="0">
              <a:buNone/>
            </a:pPr>
            <a:endParaRPr lang="en-US" dirty="0"/>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F324-5A2F-48D8-8E3D-CE70CA4F2F42}"/>
              </a:ext>
            </a:extLst>
          </p:cNvPr>
          <p:cNvSpPr>
            <a:spLocks noGrp="1"/>
          </p:cNvSpPr>
          <p:nvPr>
            <p:ph type="title"/>
          </p:nvPr>
        </p:nvSpPr>
        <p:spPr/>
        <p:txBody>
          <a:bodyPr/>
          <a:lstStyle/>
          <a:p>
            <a:r>
              <a:rPr lang="en-US" dirty="0"/>
              <a:t>Model Construction: Establishing the response</a:t>
            </a:r>
          </a:p>
        </p:txBody>
      </p:sp>
      <p:sp>
        <p:nvSpPr>
          <p:cNvPr id="3" name="Content Placeholder 2">
            <a:extLst>
              <a:ext uri="{FF2B5EF4-FFF2-40B4-BE49-F238E27FC236}">
                <a16:creationId xmlns:a16="http://schemas.microsoft.com/office/drawing/2014/main" id="{FC32D937-1E51-4BA5-9A58-74342F3E858B}"/>
              </a:ext>
            </a:extLst>
          </p:cNvPr>
          <p:cNvSpPr>
            <a:spLocks noGrp="1"/>
          </p:cNvSpPr>
          <p:nvPr>
            <p:ph idx="1"/>
          </p:nvPr>
        </p:nvSpPr>
        <p:spPr>
          <a:xfrm>
            <a:off x="838200" y="1825625"/>
            <a:ext cx="5257800" cy="4351338"/>
          </a:xfrm>
        </p:spPr>
        <p:txBody>
          <a:bodyPr>
            <a:noAutofit/>
          </a:bodyPr>
          <a:lstStyle/>
          <a:p>
            <a:r>
              <a:rPr lang="en-US" sz="2400" dirty="0"/>
              <a:t>The genome was binned into equally sized intervals defined by the data resolution for the corresponding contact matrix.</a:t>
            </a:r>
          </a:p>
          <a:p>
            <a:pPr marL="0" indent="0">
              <a:buNone/>
            </a:pPr>
            <a:endParaRPr lang="en-US" sz="2400" dirty="0"/>
          </a:p>
          <a:p>
            <a:r>
              <a:rPr lang="en-US" sz="2400" dirty="0"/>
              <a:t>A genomic bin was labeled as having a TAD boundary within it (Y=1) if it overlapped with a particular flanked boundary. Otherwise, the bin was labeled as not containing a boundary (Y=0).</a:t>
            </a:r>
          </a:p>
        </p:txBody>
      </p:sp>
      <p:pic>
        <p:nvPicPr>
          <p:cNvPr id="4" name="Picture 3">
            <a:extLst>
              <a:ext uri="{FF2B5EF4-FFF2-40B4-BE49-F238E27FC236}">
                <a16:creationId xmlns:a16="http://schemas.microsoft.com/office/drawing/2014/main" id="{D3A0BDCC-CC61-4B8D-A82F-23BB16E9C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3" cy="4351338"/>
          </a:xfrm>
          <a:prstGeom prst="rect">
            <a:avLst/>
          </a:prstGeom>
        </p:spPr>
      </p:pic>
    </p:spTree>
    <p:extLst>
      <p:ext uri="{BB962C8B-B14F-4D97-AF65-F5344CB8AC3E}">
        <p14:creationId xmlns:p14="http://schemas.microsoft.com/office/powerpoint/2010/main" val="41097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8571-FA38-45F3-B348-5B76885D7457}"/>
              </a:ext>
            </a:extLst>
          </p:cNvPr>
          <p:cNvSpPr>
            <a:spLocks noGrp="1"/>
          </p:cNvSpPr>
          <p:nvPr>
            <p:ph type="title"/>
          </p:nvPr>
        </p:nvSpPr>
        <p:spPr/>
        <p:txBody>
          <a:bodyPr/>
          <a:lstStyle/>
          <a:p>
            <a:r>
              <a:rPr lang="en-US" dirty="0"/>
              <a:t>Model Construction: Establishing the response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6A08AC-577C-4943-B9E5-8B31A9BF395D}"/>
                  </a:ext>
                </a:extLst>
              </p:cNvPr>
              <p:cNvSpPr>
                <a:spLocks noGrp="1"/>
              </p:cNvSpPr>
              <p:nvPr>
                <p:ph idx="1"/>
              </p:nvPr>
            </p:nvSpPr>
            <p:spPr>
              <a:xfrm>
                <a:off x="838200" y="1825625"/>
                <a:ext cx="5860664" cy="4351338"/>
              </a:xfrm>
            </p:spPr>
            <p:txBody>
              <a:bodyPr>
                <a:normAutofit/>
              </a:bodyPr>
              <a:lstStyle/>
              <a:p>
                <a:r>
                  <a:rPr lang="en-US" dirty="0"/>
                  <a:t>The sparsity of TAD boundaries throughout the genome will lead to heavily imbalanced classes and low imbalance ratios.</a:t>
                </a:r>
              </a:p>
              <a:p>
                <a:endParaRPr lang="en-US" dirty="0"/>
              </a:p>
              <a:p>
                <a14:m>
                  <m:oMath xmlns:m="http://schemas.openxmlformats.org/officeDocument/2006/math">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𝐼𝑚𝑏𝑎𝑙𝑎𝑛𝑐𝑒</m:t>
                        </m:r>
                      </m:num>
                      <m:den>
                        <m:r>
                          <a:rPr lang="en-US" b="0" i="1" smtClean="0">
                            <a:latin typeface="Cambria Math" panose="02040503050406030204" pitchFamily="18" charset="0"/>
                          </a:rPr>
                          <m:t>𝑅𝑎𝑡𝑖𝑜</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𝑀𝑖𝑛𝑜𝑟𝑖𝑡𝑦</m:t>
                        </m:r>
                        <m:r>
                          <a:rPr lang="en-US" b="0" i="1" smtClean="0">
                            <a:latin typeface="Cambria Math" panose="02040503050406030204" pitchFamily="18" charset="0"/>
                          </a:rPr>
                          <m:t> </m:t>
                        </m:r>
                        <m:r>
                          <a:rPr lang="en-US" b="0" i="1" smtClean="0">
                            <a:latin typeface="Cambria Math" panose="02040503050406030204" pitchFamily="18" charset="0"/>
                          </a:rPr>
                          <m:t>𝐶𝑙𝑎𝑠𝑠</m:t>
                        </m:r>
                        <m:r>
                          <a:rPr lang="en-US" b="0" i="1" smtClean="0">
                            <a:latin typeface="Cambria Math" panose="02040503050406030204" pitchFamily="18" charset="0"/>
                          </a:rPr>
                          <m:t> </m:t>
                        </m:r>
                        <m:r>
                          <a:rPr lang="en-US" b="0" i="1" smtClean="0">
                            <a:latin typeface="Cambria Math" panose="02040503050406030204" pitchFamily="18" charset="0"/>
                          </a:rPr>
                          <m:t>𝑆𝑎𝑚𝑝𝑙𝑒𝑠</m:t>
                        </m:r>
                      </m:num>
                      <m:den>
                        <m:r>
                          <a:rPr lang="en-US" b="0" i="1" smtClean="0">
                            <a:latin typeface="Cambria Math" panose="02040503050406030204" pitchFamily="18" charset="0"/>
                          </a:rPr>
                          <m:t>𝑀𝑎𝑗𝑜𝑟𝑖𝑡𝑦</m:t>
                        </m:r>
                        <m:r>
                          <a:rPr lang="en-US" b="0" i="1" smtClean="0">
                            <a:latin typeface="Cambria Math" panose="02040503050406030204" pitchFamily="18" charset="0"/>
                          </a:rPr>
                          <m:t> </m:t>
                        </m:r>
                        <m:r>
                          <a:rPr lang="en-US" b="0" i="1" smtClean="0">
                            <a:latin typeface="Cambria Math" panose="02040503050406030204" pitchFamily="18" charset="0"/>
                          </a:rPr>
                          <m:t>𝐶𝑙𝑎𝑠𝑠</m:t>
                        </m:r>
                        <m:r>
                          <a:rPr lang="en-US" b="0" i="1" smtClean="0">
                            <a:latin typeface="Cambria Math" panose="02040503050406030204" pitchFamily="18" charset="0"/>
                          </a:rPr>
                          <m:t> </m:t>
                        </m:r>
                        <m:r>
                          <a:rPr lang="en-US" b="0" i="1" smtClean="0">
                            <a:latin typeface="Cambria Math" panose="02040503050406030204" pitchFamily="18" charset="0"/>
                          </a:rPr>
                          <m:t>𝑆𝑎𝑚𝑝𝑙𝑒𝑠</m:t>
                        </m:r>
                      </m:den>
                    </m:f>
                    <m:r>
                      <a:rPr lang="en-US" b="0" i="1" smtClean="0">
                        <a:latin typeface="Cambria Math" panose="02040503050406030204" pitchFamily="18" charset="0"/>
                      </a:rPr>
                      <m:t> </m:t>
                    </m:r>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1B6A08AC-577C-4943-B9E5-8B31A9BF395D}"/>
                  </a:ext>
                </a:extLst>
              </p:cNvPr>
              <p:cNvSpPr>
                <a:spLocks noGrp="1" noRot="1" noChangeAspect="1" noMove="1" noResize="1" noEditPoints="1" noAdjustHandles="1" noChangeArrowheads="1" noChangeShapeType="1" noTextEdit="1"/>
              </p:cNvSpPr>
              <p:nvPr>
                <p:ph idx="1"/>
              </p:nvPr>
            </p:nvSpPr>
            <p:spPr>
              <a:xfrm>
                <a:off x="838200" y="1825625"/>
                <a:ext cx="5860664" cy="4351338"/>
              </a:xfrm>
              <a:blipFill>
                <a:blip r:embed="rId2"/>
                <a:stretch>
                  <a:fillRect l="-187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502BDE7-DB64-4A49-A454-D90184604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4917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70BB-9D4F-41AE-A531-7B9CDE9866F9}"/>
              </a:ext>
            </a:extLst>
          </p:cNvPr>
          <p:cNvSpPr>
            <a:spLocks noGrp="1"/>
          </p:cNvSpPr>
          <p:nvPr>
            <p:ph type="title"/>
          </p:nvPr>
        </p:nvSpPr>
        <p:spPr/>
        <p:txBody>
          <a:bodyPr/>
          <a:lstStyle/>
          <a:p>
            <a:r>
              <a:rPr lang="en-US" dirty="0"/>
              <a:t>Model Construction: Feature engineering</a:t>
            </a:r>
          </a:p>
        </p:txBody>
      </p:sp>
      <p:sp>
        <p:nvSpPr>
          <p:cNvPr id="3" name="Content Placeholder 2">
            <a:extLst>
              <a:ext uri="{FF2B5EF4-FFF2-40B4-BE49-F238E27FC236}">
                <a16:creationId xmlns:a16="http://schemas.microsoft.com/office/drawing/2014/main" id="{81E07EEC-8346-49D4-B789-5FA8EC2ECDF0}"/>
              </a:ext>
            </a:extLst>
          </p:cNvPr>
          <p:cNvSpPr>
            <a:spLocks noGrp="1"/>
          </p:cNvSpPr>
          <p:nvPr>
            <p:ph idx="1"/>
          </p:nvPr>
        </p:nvSpPr>
        <p:spPr>
          <a:xfrm>
            <a:off x="838200" y="1825625"/>
            <a:ext cx="5257800" cy="4351338"/>
          </a:xfrm>
        </p:spPr>
        <p:txBody>
          <a:bodyPr/>
          <a:lstStyle/>
          <a:p>
            <a:r>
              <a:rPr lang="en-US" dirty="0"/>
              <a:t>Using the sets of genomic annotations, we created three types of predictors that were used as features for subsequent models to analyze their respective spatial relationship with TAD boundaries</a:t>
            </a:r>
          </a:p>
        </p:txBody>
      </p:sp>
      <p:pic>
        <p:nvPicPr>
          <p:cNvPr id="4" name="Picture 3">
            <a:extLst>
              <a:ext uri="{FF2B5EF4-FFF2-40B4-BE49-F238E27FC236}">
                <a16:creationId xmlns:a16="http://schemas.microsoft.com/office/drawing/2014/main" id="{D619A37C-94F3-4FA5-848B-AC556456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863" y="1825625"/>
            <a:ext cx="4917584" cy="4350321"/>
          </a:xfrm>
          <a:prstGeom prst="rect">
            <a:avLst/>
          </a:prstGeom>
        </p:spPr>
      </p:pic>
    </p:spTree>
    <p:extLst>
      <p:ext uri="{BB962C8B-B14F-4D97-AF65-F5344CB8AC3E}">
        <p14:creationId xmlns:p14="http://schemas.microsoft.com/office/powerpoint/2010/main" val="337166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b="1" dirty="0"/>
              <a:t>Overlap Counts (OC): </a:t>
            </a:r>
          </a:p>
          <a:p>
            <a:pPr marL="227013" indent="0">
              <a:buNone/>
            </a:pPr>
            <a:r>
              <a:rPr lang="en-US" dirty="0"/>
              <a:t>The total number of instances where a genomic bin overlapped with regions assigned to genomic annotations (features). In the case of no overlaps, the value was set to 0.</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normAutofit/>
          </a:bodyPr>
          <a:lstStyle/>
          <a:p>
            <a:r>
              <a:rPr lang="en-US" b="1" dirty="0"/>
              <a:t>Overlap </a:t>
            </a:r>
            <a:r>
              <a:rPr lang="en-US" b="1" dirty="0" err="1"/>
              <a:t>Percents</a:t>
            </a:r>
            <a:r>
              <a:rPr lang="en-US" b="1" dirty="0"/>
              <a:t> (OP):</a:t>
            </a:r>
          </a:p>
          <a:p>
            <a:pPr marL="227013" indent="0">
              <a:buNone/>
            </a:pPr>
            <a:r>
              <a:rPr lang="en-US" dirty="0"/>
              <a:t>The percent of overlap between the width of the region assigned to a genomic annotation and the total width of the bin (in </a:t>
            </a:r>
            <a:r>
              <a:rPr lang="en-US" dirty="0" err="1"/>
              <a:t>basepairs</a:t>
            </a:r>
            <a:r>
              <a:rPr lang="en-US" dirty="0"/>
              <a:t>). The percent was then calculated by dividing the feature width by the bin width. </a:t>
            </a:r>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normAutofit/>
          </a:bodyPr>
          <a:lstStyle/>
          <a:p>
            <a:r>
              <a:rPr lang="en-US" b="1" dirty="0"/>
              <a:t>Log</a:t>
            </a:r>
            <a:r>
              <a:rPr lang="en-US" b="1" baseline="-25000" dirty="0"/>
              <a:t>2 </a:t>
            </a:r>
            <a:r>
              <a:rPr lang="en-US" b="1" dirty="0"/>
              <a:t>Distance:</a:t>
            </a:r>
          </a:p>
          <a:p>
            <a:pPr marL="227013" indent="0">
              <a:buNone/>
            </a:pPr>
            <a:r>
              <a:rPr lang="en-US" dirty="0"/>
              <a:t>The log</a:t>
            </a:r>
            <a:r>
              <a:rPr lang="en-US" baseline="-25000" dirty="0"/>
              <a:t>2</a:t>
            </a:r>
            <a:r>
              <a:rPr lang="en-US" dirty="0"/>
              <a:t> of the distance (in </a:t>
            </a:r>
            <a:r>
              <a:rPr lang="en-US" dirty="0" err="1"/>
              <a:t>basepairs</a:t>
            </a:r>
            <a:r>
              <a:rPr lang="en-US" dirty="0"/>
              <a:t>; </a:t>
            </a:r>
            <a:r>
              <a:rPr lang="en-US" dirty="0" err="1"/>
              <a:t>refered</a:t>
            </a:r>
            <a:r>
              <a:rPr lang="en-US" dirty="0"/>
              <a:t> to hereafter simply as distance), from the center of the bin to the center of the nearest region defined by a specific genomic annotation. </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a:bodyPr>
          <a:lstStyle/>
          <a:p>
            <a:r>
              <a:rPr lang="en-US" dirty="0"/>
              <a:t>Spatial organization of the human genome</a:t>
            </a:r>
          </a:p>
          <a:p>
            <a:pPr lvl="1"/>
            <a:r>
              <a:rPr lang="en-US" dirty="0"/>
              <a:t>Topologically associated domains (TADs)</a:t>
            </a:r>
          </a:p>
          <a:p>
            <a:pPr lvl="1"/>
            <a:r>
              <a:rPr lang="en-US" dirty="0"/>
              <a:t>Epigenomics</a:t>
            </a:r>
          </a:p>
          <a:p>
            <a:pPr marL="228600" lvl="1"/>
            <a:r>
              <a:rPr lang="en-US" sz="2600" dirty="0"/>
              <a:t>Predicting TAD Boundary Formation</a:t>
            </a:r>
            <a:endParaRPr lang="en-US" sz="2800" dirty="0"/>
          </a:p>
          <a:p>
            <a:pPr marL="687388" lvl="1"/>
            <a:r>
              <a:rPr lang="en-US" dirty="0"/>
              <a:t>Addressing data irregularities and characteristics</a:t>
            </a:r>
          </a:p>
          <a:p>
            <a:pPr marL="685800" lvl="2"/>
            <a:r>
              <a:rPr lang="en-US" sz="2400" dirty="0"/>
              <a:t>Establishing relationships between annotations and TADs</a:t>
            </a:r>
          </a:p>
          <a:p>
            <a:pPr marL="685800" lvl="2"/>
            <a:r>
              <a:rPr lang="en-US" sz="2400" dirty="0"/>
              <a:t>Identifying which epigenomic features are most predictive of TADs</a:t>
            </a:r>
          </a:p>
          <a:p>
            <a:pPr marL="228600" lvl="2"/>
            <a:r>
              <a:rPr lang="en-US" sz="2800" dirty="0"/>
              <a:t>Conclusions</a:t>
            </a:r>
          </a:p>
          <a:p>
            <a:pPr marL="685800" lvl="3"/>
            <a:r>
              <a:rPr lang="en-US" sz="2600" dirty="0"/>
              <a:t>Future Work</a:t>
            </a:r>
          </a:p>
          <a:p>
            <a:pPr marL="230188" lvl="2"/>
            <a:endParaRPr lang="en-US" sz="2800" dirty="0"/>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r>
              <a:rPr lang="en-US" dirty="0"/>
              <a:t>In order to assess the influence of imbalanced classes, we then evaluated four re-sampling techniques (in addition to no re-sampling), composed of data from each predictor type.</a:t>
            </a:r>
          </a:p>
          <a:p>
            <a:pPr marL="0" indent="0">
              <a:buNone/>
            </a:pPr>
            <a:endParaRPr lang="en-US"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7D6D-9733-4046-9F84-DD7ED7815099}"/>
              </a:ext>
            </a:extLst>
          </p:cNvPr>
          <p:cNvSpPr>
            <a:spLocks noGrp="1"/>
          </p:cNvSpPr>
          <p:nvPr>
            <p:ph type="title"/>
          </p:nvPr>
        </p:nvSpPr>
        <p:spPr/>
        <p:txBody>
          <a:bodyPr/>
          <a:lstStyle/>
          <a:p>
            <a:r>
              <a:rPr lang="en-US" dirty="0"/>
              <a:t>Model Construction: Feature Reduction</a:t>
            </a:r>
          </a:p>
        </p:txBody>
      </p:sp>
      <p:sp>
        <p:nvSpPr>
          <p:cNvPr id="3" name="Content Placeholder 2">
            <a:extLst>
              <a:ext uri="{FF2B5EF4-FFF2-40B4-BE49-F238E27FC236}">
                <a16:creationId xmlns:a16="http://schemas.microsoft.com/office/drawing/2014/main" id="{936F06C7-42A3-4027-B9F1-5936478600E8}"/>
              </a:ext>
            </a:extLst>
          </p:cNvPr>
          <p:cNvSpPr>
            <a:spLocks noGrp="1"/>
          </p:cNvSpPr>
          <p:nvPr>
            <p:ph idx="1"/>
          </p:nvPr>
        </p:nvSpPr>
        <p:spPr/>
        <p:txBody>
          <a:bodyPr>
            <a:normAutofit/>
          </a:bodyPr>
          <a:lstStyle/>
          <a:p>
            <a:r>
              <a:rPr lang="en-US" dirty="0"/>
              <a:t>To reduce model complexity and improve computational efficiency an Elastic-Net regularization algorithm was performed </a:t>
            </a:r>
          </a:p>
          <a:p>
            <a:endParaRPr lang="en-US" dirty="0"/>
          </a:p>
          <a:p>
            <a:r>
              <a:rPr lang="en-US" dirty="0"/>
              <a:t>Using a combination of the L</a:t>
            </a:r>
            <a:r>
              <a:rPr lang="en-US" baseline="-25000" dirty="0"/>
              <a:t>1</a:t>
            </a:r>
            <a:r>
              <a:rPr lang="en-US" dirty="0"/>
              <a:t> and L</a:t>
            </a:r>
            <a:r>
              <a:rPr lang="en-US" baseline="-25000" dirty="0"/>
              <a:t>2 </a:t>
            </a:r>
            <a:r>
              <a:rPr lang="en-US" dirty="0"/>
              <a:t>norm penalties suitably reduces aberrant noise in the model while also maintaining possibly colocalized genomic features near TAD boundaries</a:t>
            </a:r>
          </a:p>
          <a:p>
            <a:endParaRPr lang="en-US" dirty="0"/>
          </a:p>
          <a:p>
            <a:r>
              <a:rPr lang="en-US" dirty="0"/>
              <a:t>10-fold cross-validation was used to tune the parameters that controlled the penalty terms</a:t>
            </a:r>
          </a:p>
        </p:txBody>
      </p:sp>
    </p:spTree>
    <p:extLst>
      <p:ext uri="{BB962C8B-B14F-4D97-AF65-F5344CB8AC3E}">
        <p14:creationId xmlns:p14="http://schemas.microsoft.com/office/powerpoint/2010/main" val="2409256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5675-5780-48E9-9EBB-49FFAFC7D4A3}"/>
              </a:ext>
            </a:extLst>
          </p:cNvPr>
          <p:cNvSpPr>
            <a:spLocks noGrp="1"/>
          </p:cNvSpPr>
          <p:nvPr>
            <p:ph type="title"/>
          </p:nvPr>
        </p:nvSpPr>
        <p:spPr/>
        <p:txBody>
          <a:bodyPr/>
          <a:lstStyle/>
          <a:p>
            <a:r>
              <a:rPr lang="en-US" dirty="0"/>
              <a:t>Model Construction: Classification</a:t>
            </a:r>
          </a:p>
        </p:txBody>
      </p:sp>
      <p:sp>
        <p:nvSpPr>
          <p:cNvPr id="3" name="Content Placeholder 2">
            <a:extLst>
              <a:ext uri="{FF2B5EF4-FFF2-40B4-BE49-F238E27FC236}">
                <a16:creationId xmlns:a16="http://schemas.microsoft.com/office/drawing/2014/main" id="{A7BB1351-F62D-4B4C-BFBC-3B8F9254D8A4}"/>
              </a:ext>
            </a:extLst>
          </p:cNvPr>
          <p:cNvSpPr>
            <a:spLocks noGrp="1"/>
          </p:cNvSpPr>
          <p:nvPr>
            <p:ph idx="1"/>
          </p:nvPr>
        </p:nvSpPr>
        <p:spPr/>
        <p:txBody>
          <a:bodyPr/>
          <a:lstStyle/>
          <a:p>
            <a:r>
              <a:rPr lang="en-US" dirty="0"/>
              <a:t>Random forest classification models were performed to predict TAD boundary formation using genomic annotations</a:t>
            </a:r>
          </a:p>
          <a:p>
            <a:endParaRPr lang="en-US" dirty="0"/>
          </a:p>
          <a:p>
            <a:r>
              <a:rPr lang="en-US" dirty="0"/>
              <a:t>To reduce bias due to random dataset generation, 10-fold cross validation was used to tune the number of features to consider at each node and the number of ensemble trees to aggregate.</a:t>
            </a:r>
          </a:p>
        </p:txBody>
      </p:sp>
    </p:spTree>
    <p:extLst>
      <p:ext uri="{BB962C8B-B14F-4D97-AF65-F5344CB8AC3E}">
        <p14:creationId xmlns:p14="http://schemas.microsoft.com/office/powerpoint/2010/main" val="617982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E5DD-14D3-47B0-948D-83429354BD05}"/>
              </a:ext>
            </a:extLst>
          </p:cNvPr>
          <p:cNvSpPr>
            <a:spLocks noGrp="1"/>
          </p:cNvSpPr>
          <p:nvPr>
            <p:ph type="title"/>
          </p:nvPr>
        </p:nvSpPr>
        <p:spPr/>
        <p:txBody>
          <a:bodyPr/>
          <a:lstStyle/>
          <a:p>
            <a:r>
              <a:rPr lang="en-US" dirty="0"/>
              <a:t>Model Construction: Measuring Performance</a:t>
            </a:r>
          </a:p>
        </p:txBody>
      </p:sp>
      <p:sp>
        <p:nvSpPr>
          <p:cNvPr id="3" name="Content Placeholder 2">
            <a:extLst>
              <a:ext uri="{FF2B5EF4-FFF2-40B4-BE49-F238E27FC236}">
                <a16:creationId xmlns:a16="http://schemas.microsoft.com/office/drawing/2014/main" id="{F718D202-C3F4-40FC-BB9C-C3B15643CE29}"/>
              </a:ext>
            </a:extLst>
          </p:cNvPr>
          <p:cNvSpPr>
            <a:spLocks noGrp="1"/>
          </p:cNvSpPr>
          <p:nvPr>
            <p:ph idx="1"/>
          </p:nvPr>
        </p:nvSpPr>
        <p:spPr/>
        <p:txBody>
          <a:bodyPr>
            <a:normAutofit fontScale="92500" lnSpcReduction="10000"/>
          </a:bodyPr>
          <a:lstStyle/>
          <a:p>
            <a:r>
              <a:rPr lang="en-US" dirty="0"/>
              <a:t>Once the model was implemented, it was assessed using the test set, and performance metrics were recorded.</a:t>
            </a:r>
          </a:p>
          <a:p>
            <a:r>
              <a:rPr lang="en-US" dirty="0"/>
              <a:t>Commonly used measures of model performance for binary classifiers include threshold-free metrics like the area under the receiver operating curve (AUROC), and other threshold-specific metrics like accuracy, sensitivity, and specificity.</a:t>
            </a:r>
          </a:p>
          <a:p>
            <a:r>
              <a:rPr lang="en-US" dirty="0"/>
              <a:t>Problems arise when using such measures in the event of imbalanced classes.</a:t>
            </a:r>
          </a:p>
          <a:p>
            <a:r>
              <a:rPr lang="en-US" dirty="0"/>
              <a:t>Better measures to consider are composite metrics involving both precision and recall together because they soften the influence of a model's ability to correctly classify majority classes and yield more dependable and interpretable results.</a:t>
            </a:r>
          </a:p>
        </p:txBody>
      </p:sp>
    </p:spTree>
    <p:extLst>
      <p:ext uri="{BB962C8B-B14F-4D97-AF65-F5344CB8AC3E}">
        <p14:creationId xmlns:p14="http://schemas.microsoft.com/office/powerpoint/2010/main" val="283081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A3ED-C913-4EAD-A3CE-5045E79E74D8}"/>
              </a:ext>
            </a:extLst>
          </p:cNvPr>
          <p:cNvSpPr>
            <a:spLocks noGrp="1"/>
          </p:cNvSpPr>
          <p:nvPr>
            <p:ph type="title"/>
          </p:nvPr>
        </p:nvSpPr>
        <p:spPr/>
        <p:txBody>
          <a:bodyPr/>
          <a:lstStyle/>
          <a:p>
            <a:r>
              <a:rPr lang="en-US" dirty="0"/>
              <a:t>Model Construction: Performance Metrics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58062E-551E-48C3-85B7-DEDF19FF9D0B}"/>
                  </a:ext>
                </a:extLst>
              </p:cNvPr>
              <p:cNvSpPr>
                <a:spLocks noGrp="1"/>
              </p:cNvSpPr>
              <p:nvPr>
                <p:ph idx="1"/>
              </p:nvPr>
            </p:nvSpPr>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r>
                      <a:rPr lang="en-US" b="0" i="1" smtClean="0">
                        <a:latin typeface="Cambria Math" panose="02040503050406030204" pitchFamily="18" charset="0"/>
                      </a:rPr>
                      <m:t>𝑆𝑐𝑜𝑟𝑒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𝑇𝑃</m:t>
                        </m:r>
                      </m:num>
                      <m:den>
                        <m:r>
                          <a:rPr lang="en-US" b="0" i="1" smtClean="0">
                            <a:latin typeface="Cambria Math" panose="02040503050406030204" pitchFamily="18" charset="0"/>
                          </a:rPr>
                          <m:t>2∗</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a:p>
              <a:p>
                <a:endParaRPr lang="en-US" dirty="0"/>
              </a:p>
              <a:p>
                <a14:m>
                  <m:oMath xmlns:m="http://schemas.openxmlformats.org/officeDocument/2006/math">
                    <m:r>
                      <a:rPr lang="en-US" b="0" i="1" smtClean="0">
                        <a:latin typeface="Cambria Math" panose="02040503050406030204" pitchFamily="18" charset="0"/>
                      </a:rPr>
                      <m:t>𝑀𝐶𝐶</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 ∗</m:t>
                        </m:r>
                        <m:r>
                          <a:rPr lang="en-US" b="0" i="1" smtClean="0">
                            <a:latin typeface="Cambria Math" panose="02040503050406030204" pitchFamily="18" charset="0"/>
                          </a:rPr>
                          <m:t>𝑇𝑁</m:t>
                        </m:r>
                        <m:r>
                          <a:rPr lang="en-US" b="0" i="1" smtClean="0">
                            <a:latin typeface="Cambria Math" panose="02040503050406030204" pitchFamily="18" charset="0"/>
                          </a:rPr>
                          <m:t> −</m:t>
                        </m:r>
                        <m:r>
                          <a:rPr lang="en-US" b="0" i="1" smtClean="0">
                            <a:latin typeface="Cambria Math" panose="02040503050406030204" pitchFamily="18" charset="0"/>
                          </a:rPr>
                          <m:t>𝐹𝑃</m:t>
                        </m:r>
                        <m:r>
                          <a:rPr lang="en-US" b="0" i="1" smtClean="0">
                            <a:latin typeface="Cambria Math" panose="02040503050406030204" pitchFamily="18" charset="0"/>
                          </a:rPr>
                          <m:t> ∗</m:t>
                        </m:r>
                        <m:r>
                          <a:rPr lang="en-US" b="0" i="1" smtClean="0">
                            <a:latin typeface="Cambria Math" panose="02040503050406030204" pitchFamily="18" charset="0"/>
                          </a:rPr>
                          <m:t>𝐹𝑁</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e>
                        </m:rad>
                      </m:den>
                    </m:f>
                  </m:oMath>
                </a14:m>
                <a:endParaRPr lang="en-US" dirty="0"/>
              </a:p>
              <a:p>
                <a:endParaRPr lang="en-US" dirty="0"/>
              </a:p>
              <a:p>
                <a14:m>
                  <m:oMath xmlns:m="http://schemas.openxmlformats.org/officeDocument/2006/math">
                    <m:r>
                      <a:rPr lang="en-US" b="0" i="1" smtClean="0">
                        <a:latin typeface="Cambria Math" panose="02040503050406030204" pitchFamily="18" charset="0"/>
                      </a:rPr>
                      <m:t>𝐵𝑎𝑙𝑎𝑛𝑐𝑒𝑑</m:t>
                    </m:r>
                    <m:r>
                      <a:rPr lang="en-US" b="0" i="1" smtClean="0">
                        <a:latin typeface="Cambria Math" panose="02040503050406030204" pitchFamily="18" charset="0"/>
                      </a:rPr>
                      <m:t> </m:t>
                    </m:r>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m:t>
                    </m:r>
                  </m:oMath>
                </a14:m>
                <a:endParaRPr lang="en-US" dirty="0"/>
              </a:p>
              <a:p>
                <a:endParaRPr lang="en-US" dirty="0"/>
              </a:p>
              <a:p>
                <a:pPr marL="461963"/>
                <a:r>
                  <a:rPr lang="en-US" dirty="0"/>
                  <a:t>TP refers to the number of bins correctly identified as containing a TAD boundary (true positives), </a:t>
                </a:r>
              </a:p>
              <a:p>
                <a:pPr marL="461963"/>
                <a:r>
                  <a:rPr lang="en-US" dirty="0"/>
                  <a:t>FP refers to the number of bins incorrectly identified as containing a TAD boundary (false positives), </a:t>
                </a:r>
              </a:p>
              <a:p>
                <a:pPr marL="461963"/>
                <a:r>
                  <a:rPr lang="en-US" dirty="0"/>
                  <a:t>TN refers to the number of bins correctly identified as not containing a TAD boundary (true negatives), and </a:t>
                </a:r>
              </a:p>
              <a:p>
                <a:pPr marL="461963"/>
                <a:r>
                  <a:rPr lang="en-US" dirty="0"/>
                  <a:t>FN refers to the number of bins incorrectly identified as not containing a TAD boundary</a:t>
                </a:r>
              </a:p>
            </p:txBody>
          </p:sp>
        </mc:Choice>
        <mc:Fallback>
          <p:sp>
            <p:nvSpPr>
              <p:cNvPr id="3" name="Content Placeholder 2">
                <a:extLst>
                  <a:ext uri="{FF2B5EF4-FFF2-40B4-BE49-F238E27FC236}">
                    <a16:creationId xmlns:a16="http://schemas.microsoft.com/office/drawing/2014/main" id="{9058062E-551E-48C3-85B7-DEDF19FF9D0B}"/>
                  </a:ext>
                </a:extLst>
              </p:cNvPr>
              <p:cNvSpPr>
                <a:spLocks noGrp="1" noRot="1" noChangeAspect="1" noMove="1" noResize="1" noEditPoints="1" noAdjustHandles="1" noChangeArrowheads="1" noChangeShapeType="1" noTextEdit="1"/>
              </p:cNvSpPr>
              <p:nvPr>
                <p:ph idx="1"/>
              </p:nvPr>
            </p:nvSpPr>
            <p:spPr>
              <a:blipFill>
                <a:blip r:embed="rId2"/>
                <a:stretch>
                  <a:fillRect l="-406"/>
                </a:stretch>
              </a:blipFill>
            </p:spPr>
            <p:txBody>
              <a:bodyPr/>
              <a:lstStyle/>
              <a:p>
                <a:r>
                  <a:rPr lang="en-US">
                    <a:noFill/>
                  </a:rPr>
                  <a:t> </a:t>
                </a:r>
              </a:p>
            </p:txBody>
          </p:sp>
        </mc:Fallback>
      </mc:AlternateContent>
    </p:spTree>
    <p:extLst>
      <p:ext uri="{BB962C8B-B14F-4D97-AF65-F5344CB8AC3E}">
        <p14:creationId xmlns:p14="http://schemas.microsoft.com/office/powerpoint/2010/main" val="105078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351338"/>
          </a:xfrm>
        </p:spPr>
        <p:txBody>
          <a:bodyPr>
            <a:normAutofit fontScale="55000" lnSpcReduction="20000"/>
          </a:bodyPr>
          <a:lstStyle/>
          <a:p>
            <a:r>
              <a:rPr lang="en-US" dirty="0"/>
              <a:t>We evaluated and compared multiple random forest classification algorithms built on domain data extracted from Hi-C datasets for 2 cell lines: </a:t>
            </a:r>
          </a:p>
          <a:p>
            <a:pPr marL="0" indent="0" algn="ctr">
              <a:buNone/>
            </a:pPr>
            <a:r>
              <a:rPr lang="en-US" dirty="0"/>
              <a:t>C = {GM12878, K562}</a:t>
            </a:r>
          </a:p>
          <a:p>
            <a:r>
              <a:rPr lang="en-US" dirty="0"/>
              <a:t>At 4 different data resolutions:</a:t>
            </a:r>
          </a:p>
          <a:p>
            <a:pPr marL="0" indent="0" algn="ctr">
              <a:buNone/>
            </a:pPr>
            <a:r>
              <a:rPr lang="en-US" dirty="0"/>
              <a:t>R = {10 kb, 25 kb, 50 kb, 100 kb}</a:t>
            </a:r>
          </a:p>
          <a:p>
            <a:r>
              <a:rPr lang="en-US" dirty="0"/>
              <a:t>For each classifier, we combined three predictor types: </a:t>
            </a:r>
          </a:p>
          <a:p>
            <a:pPr marL="0" indent="0" algn="ctr">
              <a:buNone/>
            </a:pPr>
            <a:r>
              <a:rPr lang="en-US" dirty="0"/>
              <a:t>P = {OC, OP, Distance} </a:t>
            </a:r>
          </a:p>
          <a:p>
            <a:r>
              <a:rPr lang="en-US" dirty="0"/>
              <a:t>With 4 class balancing techniques: </a:t>
            </a:r>
          </a:p>
          <a:p>
            <a:pPr marL="0" indent="0" algn="ctr">
              <a:buNone/>
            </a:pPr>
            <a:r>
              <a:rPr lang="en-US" dirty="0"/>
              <a:t>B = {None, RUS, ROS, SMOTE}. </a:t>
            </a:r>
          </a:p>
          <a:p>
            <a:r>
              <a:rPr lang="en-US" dirty="0"/>
              <a:t>A system produced from the ensemble framework was defined as: </a:t>
            </a:r>
          </a:p>
          <a:p>
            <a:pPr marL="0" indent="0" algn="ctr">
              <a:buNone/>
            </a:pPr>
            <a:r>
              <a:rPr lang="en-US" dirty="0"/>
              <a:t>E = {c, r, p, b}, </a:t>
            </a:r>
          </a:p>
          <a:p>
            <a:pPr marL="227013" indent="0">
              <a:buNone/>
            </a:pPr>
            <a:r>
              <a:rPr lang="en-US" dirty="0"/>
              <a:t>where c \in C, R \in R, p \in P, and b \in B. </a:t>
            </a:r>
          </a:p>
          <a:p>
            <a:r>
              <a:rPr lang="en-US" dirty="0"/>
              <a:t>Letting |X| denote the cardinality of each set, we evaluated |C| x |R| x |P| x |B| different ensemble systems, totaling 96 separate models. </a:t>
            </a:r>
          </a:p>
        </p:txBody>
      </p:sp>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Forming an 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94" y="1892277"/>
            <a:ext cx="5023306" cy="4347659"/>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normAutofit lnSpcReduction="10000"/>
          </a:bodyPr>
          <a:lstStyle/>
          <a:p>
            <a:r>
              <a:rPr lang="en-US" dirty="0"/>
              <a:t>We first examined the class imbalance of the different data resolutions for each cell line.</a:t>
            </a:r>
          </a:p>
          <a:p>
            <a:r>
              <a:rPr lang="en-US" dirty="0"/>
              <a:t>The total number of genomic bins decreased as resolution increased</a:t>
            </a:r>
          </a:p>
          <a:p>
            <a:r>
              <a:rPr lang="en-US" dirty="0"/>
              <a:t>Average imbalance ratios were 0.154 (SD=0.022) and 0.137 (SD=0.0181) across resolutions for the GM12878 and K562 cell lines respectively</a:t>
            </a:r>
          </a:p>
        </p:txBody>
      </p:sp>
      <p:pic>
        <p:nvPicPr>
          <p:cNvPr id="4" name="Picture 3">
            <a:extLst>
              <a:ext uri="{FF2B5EF4-FFF2-40B4-BE49-F238E27FC236}">
                <a16:creationId xmlns:a16="http://schemas.microsoft.com/office/drawing/2014/main" id="{0C738DF2-E43D-4EC4-B5F4-4373F699A633}"/>
              </a:ext>
            </a:extLst>
          </p:cNvPr>
          <p:cNvPicPr>
            <a:picLocks noChangeAspect="1"/>
          </p:cNvPicPr>
          <p:nvPr/>
        </p:nvPicPr>
        <p:blipFill>
          <a:blip r:embed="rId2"/>
          <a:stretch>
            <a:fillRect/>
          </a:stretch>
        </p:blipFill>
        <p:spPr>
          <a:xfrm>
            <a:off x="7086601" y="1820768"/>
            <a:ext cx="4267200" cy="4356196"/>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lstStyle/>
          <a:p>
            <a:r>
              <a:rPr lang="en-US" dirty="0"/>
              <a:t>The genome is composed of 22 pairs of autosomal chromosomes</a:t>
            </a:r>
          </a:p>
          <a:p>
            <a:pPr marL="0" indent="0">
              <a:buNone/>
            </a:pPr>
            <a:endParaRPr lang="en-US" dirty="0"/>
          </a:p>
          <a:p>
            <a:r>
              <a:rPr lang="en-US" dirty="0"/>
              <a:t>Includes approximately 3 billion base pairs (A/T/C/G)</a:t>
            </a:r>
          </a:p>
          <a:p>
            <a:pPr marL="0" indent="0">
              <a:buNone/>
            </a:pPr>
            <a:endParaRPr lang="en-US" dirty="0"/>
          </a:p>
          <a:p>
            <a:r>
              <a:rPr lang="en-US" dirty="0"/>
              <a:t>DNA must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7" y="1027906"/>
            <a:ext cx="3315950" cy="3315950"/>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7" y="4365547"/>
            <a:ext cx="3315950" cy="2127328"/>
          </a:xfrm>
          <a:prstGeom prst="rect">
            <a:avLst/>
          </a:prstGeom>
        </p:spPr>
      </p:pic>
      <p:sp>
        <p:nvSpPr>
          <p:cNvPr id="4" name="Rectangle 3">
            <a:extLst>
              <a:ext uri="{FF2B5EF4-FFF2-40B4-BE49-F238E27FC236}">
                <a16:creationId xmlns:a16="http://schemas.microsoft.com/office/drawing/2014/main" id="{2A5482FB-5F13-4FC0-8218-EA1F8466B8B1}"/>
              </a:ext>
            </a:extLst>
          </p:cNvPr>
          <p:cNvSpPr/>
          <p:nvPr/>
        </p:nvSpPr>
        <p:spPr>
          <a:xfrm>
            <a:off x="7416638" y="3984059"/>
            <a:ext cx="3197475" cy="215444"/>
          </a:xfrm>
          <a:prstGeom prst="rect">
            <a:avLst/>
          </a:prstGeom>
        </p:spPr>
        <p:txBody>
          <a:bodyPr wrap="square">
            <a:spAutoFit/>
          </a:bodyPr>
          <a:lstStyle/>
          <a:p>
            <a:r>
              <a:rPr lang="en-US" sz="800" dirty="0">
                <a:hlinkClick r:id="rId4"/>
              </a:rPr>
              <a:t>http://www.personal.psu.edu/sxt30/projects_chromatinenzymes.html</a:t>
            </a:r>
            <a:endParaRPr lang="en-US" sz="800" dirty="0"/>
          </a:p>
        </p:txBody>
      </p:sp>
      <p:sp>
        <p:nvSpPr>
          <p:cNvPr id="5" name="Rectangle 4">
            <a:extLst>
              <a:ext uri="{FF2B5EF4-FFF2-40B4-BE49-F238E27FC236}">
                <a16:creationId xmlns:a16="http://schemas.microsoft.com/office/drawing/2014/main" id="{2B977FB9-54DA-40B4-B817-366577306A20}"/>
              </a:ext>
            </a:extLst>
          </p:cNvPr>
          <p:cNvSpPr/>
          <p:nvPr/>
        </p:nvSpPr>
        <p:spPr>
          <a:xfrm>
            <a:off x="7467157" y="6492875"/>
            <a:ext cx="3315950" cy="338554"/>
          </a:xfrm>
          <a:prstGeom prst="rect">
            <a:avLst/>
          </a:prstGeom>
        </p:spPr>
        <p:txBody>
          <a:bodyPr wrap="square">
            <a:spAutoFit/>
          </a:bodyPr>
          <a:lstStyle/>
          <a:p>
            <a:r>
              <a:rPr lang="en-US" sz="800" dirty="0">
                <a:hlinkClick r:id="rId5"/>
              </a:rPr>
              <a:t>https://courses.lumenlearning.com/wm-nmbiology1/chapter/reading-eukaryotic-transcription-gene-regulation/</a:t>
            </a:r>
            <a:endParaRPr lang="en-US" sz="800" dirty="0"/>
          </a:p>
        </p:txBody>
      </p:sp>
    </p:spTree>
    <p:extLst>
      <p:ext uri="{BB962C8B-B14F-4D97-AF65-F5344CB8AC3E}">
        <p14:creationId xmlns:p14="http://schemas.microsoft.com/office/powerpoint/2010/main" val="277208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172217" y="2149596"/>
            <a:ext cx="4475810"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0552-22C2-4194-A295-86B2A3EFEA67}"/>
              </a:ext>
            </a:extLst>
          </p:cNvPr>
          <p:cNvSpPr>
            <a:spLocks noGrp="1"/>
          </p:cNvSpPr>
          <p:nvPr>
            <p:ph type="title"/>
          </p:nvPr>
        </p:nvSpPr>
        <p:spPr/>
        <p:txBody>
          <a:bodyPr/>
          <a:lstStyle/>
          <a:p>
            <a:r>
              <a:rPr lang="en-US" dirty="0"/>
              <a:t>Class Imbalance Severely Impacts Model Performance Across Resolutions</a:t>
            </a:r>
          </a:p>
        </p:txBody>
      </p:sp>
      <p:sp>
        <p:nvSpPr>
          <p:cNvPr id="3" name="Content Placeholder 2">
            <a:extLst>
              <a:ext uri="{FF2B5EF4-FFF2-40B4-BE49-F238E27FC236}">
                <a16:creationId xmlns:a16="http://schemas.microsoft.com/office/drawing/2014/main" id="{6FA39306-BBEF-4C94-AA75-90A7039E93C2}"/>
              </a:ext>
            </a:extLst>
          </p:cNvPr>
          <p:cNvSpPr>
            <a:spLocks noGrp="1"/>
          </p:cNvSpPr>
          <p:nvPr>
            <p:ph idx="1"/>
          </p:nvPr>
        </p:nvSpPr>
        <p:spPr>
          <a:xfrm>
            <a:off x="838200" y="1825625"/>
            <a:ext cx="5257800" cy="4351338"/>
          </a:xfrm>
        </p:spPr>
        <p:txBody>
          <a:bodyPr>
            <a:normAutofit fontScale="92500" lnSpcReduction="10000"/>
          </a:bodyPr>
          <a:lstStyle/>
          <a:p>
            <a:r>
              <a:rPr lang="en-US" sz="2900" dirty="0"/>
              <a:t>We first evaluated model performances using count overlap predictor types without re-sampling</a:t>
            </a:r>
          </a:p>
          <a:p>
            <a:r>
              <a:rPr lang="en-US" sz="2900" dirty="0"/>
              <a:t>Conventional metrics are unable to accurately describe poor performance</a:t>
            </a:r>
          </a:p>
          <a:p>
            <a:r>
              <a:rPr lang="en-US" sz="2900" dirty="0"/>
              <a:t>Some models at higher resolutions are unable to correctly predict bins that overlap with flanked TAD boundaries</a:t>
            </a:r>
          </a:p>
        </p:txBody>
      </p:sp>
      <p:pic>
        <p:nvPicPr>
          <p:cNvPr id="9" name="Picture 8">
            <a:extLst>
              <a:ext uri="{FF2B5EF4-FFF2-40B4-BE49-F238E27FC236}">
                <a16:creationId xmlns:a16="http://schemas.microsoft.com/office/drawing/2014/main" id="{9AE9A9CD-1180-4B8D-A9E3-79FD261EEAD4}"/>
              </a:ext>
            </a:extLst>
          </p:cNvPr>
          <p:cNvPicPr>
            <a:picLocks noChangeAspect="1"/>
          </p:cNvPicPr>
          <p:nvPr/>
        </p:nvPicPr>
        <p:blipFill>
          <a:blip r:embed="rId2"/>
          <a:stretch>
            <a:fillRect/>
          </a:stretch>
        </p:blipFill>
        <p:spPr>
          <a:xfrm>
            <a:off x="7095745" y="1830102"/>
            <a:ext cx="4258056" cy="4346862"/>
          </a:xfrm>
          <a:prstGeom prst="rect">
            <a:avLst/>
          </a:prstGeom>
        </p:spPr>
      </p:pic>
    </p:spTree>
    <p:extLst>
      <p:ext uri="{BB962C8B-B14F-4D97-AF65-F5344CB8AC3E}">
        <p14:creationId xmlns:p14="http://schemas.microsoft.com/office/powerpoint/2010/main" val="4141299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normAutofit/>
          </a:bodyPr>
          <a:lstStyle/>
          <a:p>
            <a:r>
              <a:rPr lang="en-US" dirty="0"/>
              <a:t>Data Re-Sampling Improves Model Performance</a:t>
            </a:r>
          </a:p>
        </p:txBody>
      </p:sp>
      <p:sp>
        <p:nvSpPr>
          <p:cNvPr id="11" name="Content Placeholder 10">
            <a:extLst>
              <a:ext uri="{FF2B5EF4-FFF2-40B4-BE49-F238E27FC236}">
                <a16:creationId xmlns:a16="http://schemas.microsoft.com/office/drawing/2014/main" id="{4241C98A-8F41-47BD-85CB-12D4C3EE6FFB}"/>
              </a:ext>
            </a:extLst>
          </p:cNvPr>
          <p:cNvSpPr>
            <a:spLocks noGrp="1"/>
          </p:cNvSpPr>
          <p:nvPr>
            <p:ph idx="1"/>
          </p:nvPr>
        </p:nvSpPr>
        <p:spPr>
          <a:xfrm>
            <a:off x="838200" y="1825625"/>
            <a:ext cx="2049009" cy="4351338"/>
          </a:xfrm>
        </p:spPr>
        <p:txBody>
          <a:bodyPr>
            <a:noAutofit/>
          </a:bodyPr>
          <a:lstStyle/>
          <a:p>
            <a:r>
              <a:rPr lang="en-US" sz="1900" dirty="0"/>
              <a:t>Using balanced metrics shows improvement in model performance after creating balanced classes</a:t>
            </a:r>
          </a:p>
          <a:p>
            <a:r>
              <a:rPr lang="en-US" sz="1900" dirty="0"/>
              <a:t>Conventional metrics remain invariant </a:t>
            </a:r>
          </a:p>
          <a:p>
            <a:r>
              <a:rPr lang="en-US" sz="1900" dirty="0"/>
              <a:t>Performances appear to degrade as resolution increases</a:t>
            </a:r>
          </a:p>
        </p:txBody>
      </p:sp>
      <p:pic>
        <p:nvPicPr>
          <p:cNvPr id="14" name="Picture 13">
            <a:extLst>
              <a:ext uri="{FF2B5EF4-FFF2-40B4-BE49-F238E27FC236}">
                <a16:creationId xmlns:a16="http://schemas.microsoft.com/office/drawing/2014/main" id="{27EB248E-2C20-4E4B-BE74-A73900F222B3}"/>
              </a:ext>
            </a:extLst>
          </p:cNvPr>
          <p:cNvPicPr>
            <a:picLocks noChangeAspect="1"/>
          </p:cNvPicPr>
          <p:nvPr/>
        </p:nvPicPr>
        <p:blipFill>
          <a:blip r:embed="rId2"/>
          <a:stretch>
            <a:fillRect/>
          </a:stretch>
        </p:blipFill>
        <p:spPr>
          <a:xfrm>
            <a:off x="2818837" y="1825625"/>
            <a:ext cx="8466593" cy="4351338"/>
          </a:xfrm>
          <a:prstGeom prst="rect">
            <a:avLst/>
          </a:prstGeom>
        </p:spPr>
      </p:pic>
    </p:spTree>
    <p:extLst>
      <p:ext uri="{BB962C8B-B14F-4D97-AF65-F5344CB8AC3E}">
        <p14:creationId xmlns:p14="http://schemas.microsoft.com/office/powerpoint/2010/main" val="7299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4F17-5EF2-4CDC-9993-7CC7999535D5}"/>
              </a:ext>
            </a:extLst>
          </p:cNvPr>
          <p:cNvSpPr>
            <a:spLocks noGrp="1"/>
          </p:cNvSpPr>
          <p:nvPr>
            <p:ph type="title"/>
          </p:nvPr>
        </p:nvSpPr>
        <p:spPr/>
        <p:txBody>
          <a:bodyPr/>
          <a:lstStyle/>
          <a:p>
            <a:r>
              <a:rPr lang="en-US" dirty="0"/>
              <a:t>Using Distance-Type Predictors Further Improves Model Performance</a:t>
            </a:r>
          </a:p>
        </p:txBody>
      </p:sp>
      <p:sp>
        <p:nvSpPr>
          <p:cNvPr id="8" name="Content Placeholder 7">
            <a:extLst>
              <a:ext uri="{FF2B5EF4-FFF2-40B4-BE49-F238E27FC236}">
                <a16:creationId xmlns:a16="http://schemas.microsoft.com/office/drawing/2014/main" id="{B0E9230B-BC2D-4240-8DA3-2306D4E33594}"/>
              </a:ext>
            </a:extLst>
          </p:cNvPr>
          <p:cNvSpPr>
            <a:spLocks noGrp="1"/>
          </p:cNvSpPr>
          <p:nvPr>
            <p:ph idx="1"/>
          </p:nvPr>
        </p:nvSpPr>
        <p:spPr>
          <a:xfrm>
            <a:off x="838200" y="1825625"/>
            <a:ext cx="2049007" cy="4351338"/>
          </a:xfrm>
        </p:spPr>
        <p:txBody>
          <a:bodyPr>
            <a:noAutofit/>
          </a:bodyPr>
          <a:lstStyle/>
          <a:p>
            <a:r>
              <a:rPr lang="en-US" sz="1700" dirty="0"/>
              <a:t>Models with distance type predictors outperform models with other predictor types</a:t>
            </a:r>
          </a:p>
          <a:p>
            <a:r>
              <a:rPr lang="en-US" sz="1700" dirty="0"/>
              <a:t>Performances continue to  degrade as resolution increases</a:t>
            </a:r>
          </a:p>
          <a:p>
            <a:r>
              <a:rPr lang="en-US" sz="1700" dirty="0"/>
              <a:t>Results are consistent across resampling technique, data resolution, and cell line</a:t>
            </a:r>
          </a:p>
        </p:txBody>
      </p:sp>
      <p:pic>
        <p:nvPicPr>
          <p:cNvPr id="10" name="Picture 9">
            <a:extLst>
              <a:ext uri="{FF2B5EF4-FFF2-40B4-BE49-F238E27FC236}">
                <a16:creationId xmlns:a16="http://schemas.microsoft.com/office/drawing/2014/main" id="{AB3D0F92-3769-46AD-9A82-BCBFA9DEEB7B}"/>
              </a:ext>
            </a:extLst>
          </p:cNvPr>
          <p:cNvPicPr>
            <a:picLocks noChangeAspect="1"/>
          </p:cNvPicPr>
          <p:nvPr/>
        </p:nvPicPr>
        <p:blipFill>
          <a:blip r:embed="rId2"/>
          <a:stretch>
            <a:fillRect/>
          </a:stretch>
        </p:blipFill>
        <p:spPr>
          <a:xfrm>
            <a:off x="2887207" y="1825625"/>
            <a:ext cx="8466593" cy="4351338"/>
          </a:xfrm>
          <a:prstGeom prst="rect">
            <a:avLst/>
          </a:prstGeom>
        </p:spPr>
      </p:pic>
    </p:spTree>
    <p:extLst>
      <p:ext uri="{BB962C8B-B14F-4D97-AF65-F5344CB8AC3E}">
        <p14:creationId xmlns:p14="http://schemas.microsoft.com/office/powerpoint/2010/main" val="1363399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67B3-4601-4A2D-961C-9812B6A8587D}"/>
              </a:ext>
            </a:extLst>
          </p:cNvPr>
          <p:cNvSpPr>
            <a:spLocks noGrp="1"/>
          </p:cNvSpPr>
          <p:nvPr>
            <p:ph type="title"/>
          </p:nvPr>
        </p:nvSpPr>
        <p:spPr/>
        <p:txBody>
          <a:bodyPr>
            <a:noAutofit/>
          </a:bodyPr>
          <a:lstStyle/>
          <a:p>
            <a:r>
              <a:rPr lang="en-US" sz="3500" dirty="0"/>
              <a:t>Models Implemented on SMOTE Re-Sampled Data with Distance-Type Predictors Performed Best Among ALL Ensemble Systems</a:t>
            </a:r>
          </a:p>
        </p:txBody>
      </p:sp>
      <p:sp>
        <p:nvSpPr>
          <p:cNvPr id="3" name="Content Placeholder 2">
            <a:extLst>
              <a:ext uri="{FF2B5EF4-FFF2-40B4-BE49-F238E27FC236}">
                <a16:creationId xmlns:a16="http://schemas.microsoft.com/office/drawing/2014/main" id="{457B09E3-8924-4A7C-A2AD-94855A52F806}"/>
              </a:ext>
            </a:extLst>
          </p:cNvPr>
          <p:cNvSpPr>
            <a:spLocks noGrp="1"/>
          </p:cNvSpPr>
          <p:nvPr>
            <p:ph idx="1"/>
          </p:nvPr>
        </p:nvSpPr>
        <p:spPr>
          <a:xfrm>
            <a:off x="838200" y="1825625"/>
            <a:ext cx="2049007" cy="4351338"/>
          </a:xfrm>
        </p:spPr>
        <p:txBody>
          <a:bodyPr/>
          <a:lstStyle/>
          <a:p>
            <a:endParaRPr lang="en-US" dirty="0"/>
          </a:p>
        </p:txBody>
      </p:sp>
      <p:pic>
        <p:nvPicPr>
          <p:cNvPr id="11" name="Picture 10">
            <a:extLst>
              <a:ext uri="{FF2B5EF4-FFF2-40B4-BE49-F238E27FC236}">
                <a16:creationId xmlns:a16="http://schemas.microsoft.com/office/drawing/2014/main" id="{ABFA4AD4-88D0-46CF-B719-21DE07650D5E}"/>
              </a:ext>
            </a:extLst>
          </p:cNvPr>
          <p:cNvPicPr>
            <a:picLocks noChangeAspect="1"/>
          </p:cNvPicPr>
          <p:nvPr/>
        </p:nvPicPr>
        <p:blipFill>
          <a:blip r:embed="rId2"/>
          <a:stretch>
            <a:fillRect/>
          </a:stretch>
        </p:blipFill>
        <p:spPr>
          <a:xfrm>
            <a:off x="1413027" y="1825625"/>
            <a:ext cx="9365946" cy="4813554"/>
          </a:xfrm>
          <a:prstGeom prst="rect">
            <a:avLst/>
          </a:prstGeom>
        </p:spPr>
      </p:pic>
    </p:spTree>
    <p:extLst>
      <p:ext uri="{BB962C8B-B14F-4D97-AF65-F5344CB8AC3E}">
        <p14:creationId xmlns:p14="http://schemas.microsoft.com/office/powerpoint/2010/main" val="3559787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237F-43C6-47A2-80A1-DCD2866C9B05}"/>
              </a:ext>
            </a:extLst>
          </p:cNvPr>
          <p:cNvSpPr>
            <a:spLocks noGrp="1"/>
          </p:cNvSpPr>
          <p:nvPr>
            <p:ph type="title"/>
          </p:nvPr>
        </p:nvSpPr>
        <p:spPr/>
        <p:txBody>
          <a:bodyPr/>
          <a:lstStyle/>
          <a:p>
            <a:r>
              <a:rPr lang="en-US" dirty="0"/>
              <a:t>Variable </a:t>
            </a:r>
            <a:r>
              <a:rPr lang="en-US" dirty="0" err="1"/>
              <a:t>Importances</a:t>
            </a:r>
            <a:r>
              <a:rPr lang="en-US" dirty="0"/>
              <a:t> Confirm Biological Functionality of Known Genomic Annotations</a:t>
            </a:r>
          </a:p>
        </p:txBody>
      </p:sp>
      <p:pic>
        <p:nvPicPr>
          <p:cNvPr id="5" name="Picture 4">
            <a:extLst>
              <a:ext uri="{FF2B5EF4-FFF2-40B4-BE49-F238E27FC236}">
                <a16:creationId xmlns:a16="http://schemas.microsoft.com/office/drawing/2014/main" id="{24A5BCA5-6DCF-409D-B1B2-4875FFCA1B38}"/>
              </a:ext>
            </a:extLst>
          </p:cNvPr>
          <p:cNvPicPr>
            <a:picLocks noChangeAspect="1"/>
          </p:cNvPicPr>
          <p:nvPr/>
        </p:nvPicPr>
        <p:blipFill>
          <a:blip r:embed="rId2"/>
          <a:stretch>
            <a:fillRect/>
          </a:stretch>
        </p:blipFill>
        <p:spPr>
          <a:xfrm>
            <a:off x="1541122" y="1819330"/>
            <a:ext cx="4268607" cy="4357633"/>
          </a:xfrm>
          <a:prstGeom prst="rect">
            <a:avLst/>
          </a:prstGeom>
        </p:spPr>
      </p:pic>
      <p:pic>
        <p:nvPicPr>
          <p:cNvPr id="6" name="Picture 5">
            <a:extLst>
              <a:ext uri="{FF2B5EF4-FFF2-40B4-BE49-F238E27FC236}">
                <a16:creationId xmlns:a16="http://schemas.microsoft.com/office/drawing/2014/main" id="{E4E01D77-33CD-4B79-A976-A75CCCA29270}"/>
              </a:ext>
            </a:extLst>
          </p:cNvPr>
          <p:cNvPicPr>
            <a:picLocks noChangeAspect="1"/>
          </p:cNvPicPr>
          <p:nvPr/>
        </p:nvPicPr>
        <p:blipFill>
          <a:blip r:embed="rId3"/>
          <a:stretch>
            <a:fillRect/>
          </a:stretch>
        </p:blipFill>
        <p:spPr>
          <a:xfrm>
            <a:off x="6382273" y="1819329"/>
            <a:ext cx="4268607" cy="4357633"/>
          </a:xfrm>
          <a:prstGeom prst="rect">
            <a:avLst/>
          </a:prstGeom>
        </p:spPr>
      </p:pic>
      <p:sp>
        <p:nvSpPr>
          <p:cNvPr id="7" name="Rectangle 6">
            <a:extLst>
              <a:ext uri="{FF2B5EF4-FFF2-40B4-BE49-F238E27FC236}">
                <a16:creationId xmlns:a16="http://schemas.microsoft.com/office/drawing/2014/main" id="{2F925EC4-C6D8-4BF2-A228-439BB42C6686}"/>
              </a:ext>
            </a:extLst>
          </p:cNvPr>
          <p:cNvSpPr/>
          <p:nvPr/>
        </p:nvSpPr>
        <p:spPr>
          <a:xfrm>
            <a:off x="7349974" y="6119008"/>
            <a:ext cx="3300904" cy="246221"/>
          </a:xfrm>
          <a:prstGeom prst="rect">
            <a:avLst/>
          </a:prstGeom>
        </p:spPr>
        <p:txBody>
          <a:bodyPr wrap="none">
            <a:spAutoFit/>
          </a:bodyPr>
          <a:lstStyle/>
          <a:p>
            <a:r>
              <a:rPr lang="en-US" sz="1000" dirty="0">
                <a:hlinkClick r:id="rId4"/>
              </a:rPr>
              <a:t>https://www.pnas.org/content/pnas/112/47/E6456.full.pdf</a:t>
            </a:r>
            <a:endParaRPr lang="en-US" sz="1000" dirty="0"/>
          </a:p>
        </p:txBody>
      </p:sp>
    </p:spTree>
    <p:extLst>
      <p:ext uri="{BB962C8B-B14F-4D97-AF65-F5344CB8AC3E}">
        <p14:creationId xmlns:p14="http://schemas.microsoft.com/office/powerpoint/2010/main" val="1414409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DEF6-9D40-4B7A-A3D9-95A5999ADB0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E3CD9A9-113F-4544-A6BF-4AFC872E76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3967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Chromosome conformation capture techniques</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5257800" cy="4351338"/>
          </a:xfrm>
        </p:spPr>
        <p:txBody>
          <a:bodyPr>
            <a:normAutofit/>
          </a:bodyPr>
          <a:lstStyle/>
          <a:p>
            <a:r>
              <a:rPr lang="en-US" dirty="0"/>
              <a:t>A set of molecular biology methods used to analyze the spatial organization of chromatin in a cell.</a:t>
            </a:r>
          </a:p>
          <a:p>
            <a:pPr>
              <a:buNone/>
            </a:pPr>
            <a:r>
              <a:rPr lang="en-US" dirty="0"/>
              <a:t> </a:t>
            </a:r>
          </a:p>
          <a:p>
            <a:r>
              <a:rPr lang="en-US" dirty="0"/>
              <a:t>Quantify the number of interactions between genomic loci that are nearby in 3-D space, but may be separated by many nucleotides in the linear genome</a:t>
            </a:r>
          </a:p>
          <a:p>
            <a:endParaRPr lang="en-US" dirty="0"/>
          </a:p>
        </p:txBody>
      </p:sp>
      <p:pic>
        <p:nvPicPr>
          <p:cNvPr id="5" name="Picture 4">
            <a:extLst>
              <a:ext uri="{FF2B5EF4-FFF2-40B4-BE49-F238E27FC236}">
                <a16:creationId xmlns:a16="http://schemas.microsoft.com/office/drawing/2014/main" id="{8A068926-7C1B-4AE8-A59D-92D2A336A828}"/>
              </a:ext>
            </a:extLst>
          </p:cNvPr>
          <p:cNvPicPr>
            <a:picLocks noChangeAspect="1"/>
          </p:cNvPicPr>
          <p:nvPr/>
        </p:nvPicPr>
        <p:blipFill>
          <a:blip r:embed="rId2"/>
          <a:stretch>
            <a:fillRect/>
          </a:stretch>
        </p:blipFill>
        <p:spPr>
          <a:xfrm>
            <a:off x="7179168" y="1825625"/>
            <a:ext cx="3876567" cy="4351338"/>
          </a:xfrm>
          <a:prstGeom prst="rect">
            <a:avLst/>
          </a:prstGeom>
        </p:spPr>
      </p:pic>
    </p:spTree>
    <p:extLst>
      <p:ext uri="{BB962C8B-B14F-4D97-AF65-F5344CB8AC3E}">
        <p14:creationId xmlns:p14="http://schemas.microsoft.com/office/powerpoint/2010/main" val="75481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normAutofit fontScale="92500" lnSpcReduction="10000"/>
          </a:bodyPr>
          <a:lstStyle/>
          <a:p>
            <a:r>
              <a:rPr lang="en-US" dirty="0"/>
              <a:t>Hi-C sequencing technologies have shown that the genome is tightly compacted into distinct compartments termed topologically associating domains (TADs)</a:t>
            </a:r>
          </a:p>
          <a:p>
            <a:endParaRPr lang="en-US" dirty="0"/>
          </a:p>
          <a:p>
            <a:r>
              <a:rPr lang="en-US" dirty="0"/>
              <a:t>The entire genome can be partitioned into two spatial compartments such that greater interaction occurs within each compartment rather than across compartments</a:t>
            </a:r>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Topologically Associating Domains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
        <p:nvSpPr>
          <p:cNvPr id="4" name="Rectangle 3">
            <a:extLst>
              <a:ext uri="{FF2B5EF4-FFF2-40B4-BE49-F238E27FC236}">
                <a16:creationId xmlns:a16="http://schemas.microsoft.com/office/drawing/2014/main" id="{D16D075B-168C-475A-934A-10113A643CE3}"/>
              </a:ext>
            </a:extLst>
          </p:cNvPr>
          <p:cNvSpPr/>
          <p:nvPr/>
        </p:nvSpPr>
        <p:spPr>
          <a:xfrm>
            <a:off x="151885" y="6165442"/>
            <a:ext cx="1725152" cy="246221"/>
          </a:xfrm>
          <a:prstGeom prst="rect">
            <a:avLst/>
          </a:prstGeom>
        </p:spPr>
        <p:txBody>
          <a:bodyPr wrap="none">
            <a:spAutoFit/>
          </a:bodyPr>
          <a:lstStyle/>
          <a:p>
            <a:r>
              <a:rPr lang="en-US" sz="1000" dirty="0">
                <a:hlinkClick r:id="rId3"/>
              </a:rPr>
              <a:t>http://aidenlab.org/juicebox/</a:t>
            </a:r>
            <a:endParaRPr lang="en-US" sz="1000" dirty="0"/>
          </a:p>
        </p:txBody>
      </p:sp>
      <p:sp>
        <p:nvSpPr>
          <p:cNvPr id="3" name="Rectangle 2">
            <a:extLst>
              <a:ext uri="{FF2B5EF4-FFF2-40B4-BE49-F238E27FC236}">
                <a16:creationId xmlns:a16="http://schemas.microsoft.com/office/drawing/2014/main" id="{0925BDDC-ABF5-44F8-9B14-07CF2A89FD0F}"/>
              </a:ext>
            </a:extLst>
          </p:cNvPr>
          <p:cNvSpPr/>
          <p:nvPr/>
        </p:nvSpPr>
        <p:spPr>
          <a:xfrm>
            <a:off x="4711082" y="4688114"/>
            <a:ext cx="7292312" cy="1477328"/>
          </a:xfrm>
          <a:prstGeom prst="rect">
            <a:avLst/>
          </a:prstGeom>
        </p:spPr>
        <p:txBody>
          <a:bodyPr wrap="square">
            <a:spAutoFit/>
          </a:bodyPr>
          <a:lstStyle/>
          <a:p>
            <a:pPr marL="285750" indent="-285750">
              <a:buFont typeface="Arial" panose="020B0604020202020204" pitchFamily="34" charset="0"/>
              <a:buChar char="•"/>
            </a:pPr>
            <a:r>
              <a:rPr lang="en-US" dirty="0"/>
              <a:t>TAD Calling Algorithms are used to delineate the regions on the linear genome that define a TAD.</a:t>
            </a:r>
          </a:p>
          <a:p>
            <a:pPr marL="285750" indent="-285750">
              <a:buFont typeface="Arial" panose="020B0604020202020204" pitchFamily="34" charset="0"/>
              <a:buChar char="•"/>
            </a:pPr>
            <a:r>
              <a:rPr lang="en-US" dirty="0"/>
              <a:t>The partitioning of the genome into TADs is hierarchical in nature</a:t>
            </a:r>
          </a:p>
          <a:p>
            <a:pPr marL="285750" indent="-285750">
              <a:buFont typeface="Arial" panose="020B0604020202020204" pitchFamily="34" charset="0"/>
              <a:buChar char="•"/>
            </a:pPr>
            <a:r>
              <a:rPr lang="en-US" dirty="0"/>
              <a:t>Many different algorithms have been proposed for identifying TADs from Hi-C data</a:t>
            </a:r>
          </a:p>
        </p:txBody>
      </p:sp>
    </p:spTree>
    <p:extLst>
      <p:ext uri="{BB962C8B-B14F-4D97-AF65-F5344CB8AC3E}">
        <p14:creationId xmlns:p14="http://schemas.microsoft.com/office/powerpoint/2010/main" val="203208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1" y="1825625"/>
            <a:ext cx="5257800" cy="4351338"/>
          </a:xfrm>
        </p:spPr>
        <p:txBody>
          <a:bodyPr>
            <a:normAutofit fontScale="70000" lnSpcReduction="20000"/>
          </a:bodyPr>
          <a:lstStyle/>
          <a:p>
            <a:r>
              <a:rPr lang="en-US" dirty="0"/>
              <a:t>Evidence suggests that regulatory elements and genes tend to interact more frequently within the same TAD.</a:t>
            </a:r>
          </a:p>
          <a:p>
            <a:r>
              <a:rPr lang="en-US" dirty="0"/>
              <a:t>Boundaries of TADs may play a role in restricting the function of certain genomic elements such as enhancers, thereby impacting the transcription of genes.</a:t>
            </a:r>
          </a:p>
          <a:p>
            <a:r>
              <a:rPr lang="en-US" dirty="0"/>
              <a:t>Approximately 60-80% of TADs remain stable across cell types.</a:t>
            </a:r>
          </a:p>
          <a:p>
            <a:r>
              <a:rPr lang="en-US" dirty="0"/>
              <a:t>Studies have shown that changing the 3D structure of the DNA, causing disruptions in these domains, can lead to adverse outcomes and diseases like cancer.</a:t>
            </a:r>
          </a:p>
          <a:p>
            <a:r>
              <a:rPr lang="en-US" dirty="0"/>
              <a:t>It is unclear what the complete set of genomic-specific features are that correlate with TAD boundaries</a:t>
            </a:r>
          </a:p>
        </p:txBody>
      </p:sp>
      <p:pic>
        <p:nvPicPr>
          <p:cNvPr id="4" name="Picture 3">
            <a:extLst>
              <a:ext uri="{FF2B5EF4-FFF2-40B4-BE49-F238E27FC236}">
                <a16:creationId xmlns:a16="http://schemas.microsoft.com/office/drawing/2014/main" id="{9FD299D0-61EE-4830-9FA3-F3BB597C169B}"/>
              </a:ext>
            </a:extLst>
          </p:cNvPr>
          <p:cNvPicPr>
            <a:picLocks noChangeAspect="1"/>
          </p:cNvPicPr>
          <p:nvPr/>
        </p:nvPicPr>
        <p:blipFill>
          <a:blip r:embed="rId2"/>
          <a:stretch>
            <a:fillRect/>
          </a:stretch>
        </p:blipFill>
        <p:spPr>
          <a:xfrm>
            <a:off x="6968447" y="1690688"/>
            <a:ext cx="4494275" cy="4486275"/>
          </a:xfrm>
          <a:prstGeom prst="rect">
            <a:avLst/>
          </a:prstGeom>
        </p:spPr>
      </p:pic>
    </p:spTree>
    <p:extLst>
      <p:ext uri="{BB962C8B-B14F-4D97-AF65-F5344CB8AC3E}">
        <p14:creationId xmlns:p14="http://schemas.microsoft.com/office/powerpoint/2010/main" val="222864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Relating TAD Boundaries to Epigenomic Functions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a:xfrm>
            <a:off x="838200" y="1825625"/>
            <a:ext cx="5257800" cy="4351338"/>
          </a:xfrm>
        </p:spPr>
        <p:txBody>
          <a:bodyPr>
            <a:normAutofit fontScale="70000" lnSpcReduction="20000"/>
          </a:bodyPr>
          <a:lstStyle/>
          <a:p>
            <a:r>
              <a:rPr lang="en-US" dirty="0"/>
              <a:t>Epigenomics is the study of the complete set of molecular modifications that contribute to differential functionality in the genome</a:t>
            </a:r>
          </a:p>
          <a:p>
            <a:pPr marL="0" indent="0">
              <a:buNone/>
            </a:pPr>
            <a:endParaRPr lang="en-US" dirty="0"/>
          </a:p>
          <a:p>
            <a:r>
              <a:rPr lang="en-US" dirty="0"/>
              <a:t>Protein coding genes only account for about 1% of the DNA sequences in the human genome.</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pic>
        <p:nvPicPr>
          <p:cNvPr id="4" name="Picture 3">
            <a:extLst>
              <a:ext uri="{FF2B5EF4-FFF2-40B4-BE49-F238E27FC236}">
                <a16:creationId xmlns:a16="http://schemas.microsoft.com/office/drawing/2014/main" id="{3D515C80-9CCD-46A2-9503-99021D058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623" y="1825625"/>
            <a:ext cx="5182177" cy="4351338"/>
          </a:xfrm>
          <a:prstGeom prst="rect">
            <a:avLst/>
          </a:prstGeom>
        </p:spPr>
      </p:pic>
    </p:spTree>
    <p:extLst>
      <p:ext uri="{BB962C8B-B14F-4D97-AF65-F5344CB8AC3E}">
        <p14:creationId xmlns:p14="http://schemas.microsoft.com/office/powerpoint/2010/main" val="7805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 </a:t>
            </a:r>
          </a:p>
          <a:p>
            <a:pPr marL="969963" indent="-514350">
              <a:buFont typeface="Arial" panose="020B0604020202020204" pitchFamily="34" charset="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2790</TotalTime>
  <Words>1958</Words>
  <Application>Microsoft Office PowerPoint</Application>
  <PresentationFormat>Widescreen</PresentationFormat>
  <Paragraphs>179</Paragraphs>
  <Slides>36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Computational Prediction of Boundaries of 3D Genomic Domains in Class Imbalance Settings</vt:lpstr>
      <vt:lpstr>Outline</vt:lpstr>
      <vt:lpstr>The Human Genome</vt:lpstr>
      <vt:lpstr>Chromosome conformation capture techniques</vt:lpstr>
      <vt:lpstr>Topologically Associating Domains</vt:lpstr>
      <vt:lpstr>Topologically Associating Domains</vt:lpstr>
      <vt:lpstr>Characteristics of TADs</vt:lpstr>
      <vt:lpstr>Relating TAD Boundaries to Epigenomic Functions</vt:lpstr>
      <vt:lpstr>Using Epigenomic Annotations to Predict TAD Formation </vt:lpstr>
      <vt:lpstr>Domain Data Source</vt:lpstr>
      <vt:lpstr>Genomic Annotation Data Source</vt:lpstr>
      <vt:lpstr>Model Construction</vt:lpstr>
      <vt:lpstr>Model Construction: Establishing the response</vt:lpstr>
      <vt:lpstr>Model Construction: Establishing the response</vt:lpstr>
      <vt:lpstr>Model Construction: Establishing the response</vt:lpstr>
      <vt:lpstr>Model Construction: Feature engineering</vt:lpstr>
      <vt:lpstr>Model Construction: Predictor Types</vt:lpstr>
      <vt:lpstr>Model Construction: Predictor Types</vt:lpstr>
      <vt:lpstr>Model Construction: Predictor Types</vt:lpstr>
      <vt:lpstr>Model Construction: Re-sampling Techniques</vt:lpstr>
      <vt:lpstr>Model Construction: Re-sampling Techniques</vt:lpstr>
      <vt:lpstr>Model Construction: Re-sampling Techniques</vt:lpstr>
      <vt:lpstr>Model Construction: Re-sampling Techniques</vt:lpstr>
      <vt:lpstr>Model Construction: Feature Reduction</vt:lpstr>
      <vt:lpstr>Model Construction: Classification</vt:lpstr>
      <vt:lpstr>Model Construction: Measuring Performance</vt:lpstr>
      <vt:lpstr>Model Construction: Performance Metrics</vt:lpstr>
      <vt:lpstr>Forming an Ensemble Framework</vt:lpstr>
      <vt:lpstr>Imbalance Ratios Remained Severe &amp; Consistent Across Resolutions</vt:lpstr>
      <vt:lpstr>High Correlations Imply Colocalized Annotations Around TAD Boundaries</vt:lpstr>
      <vt:lpstr>Class Imbalance Severely Impacts Model Performance Across Resolutions</vt:lpstr>
      <vt:lpstr>Data Re-Sampling Improves Model Performance</vt:lpstr>
      <vt:lpstr>Using Distance-Type Predictors Further Improves Model Performance</vt:lpstr>
      <vt:lpstr>Models Implemented on SMOTE Re-Sampled Data with Distance-Type Predictors Performed Best Among ALL Ensemble Systems</vt:lpstr>
      <vt:lpstr>Variable Importances Confirm Biological Functionality of Known Genomic Annotations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98</cp:revision>
  <dcterms:created xsi:type="dcterms:W3CDTF">2019-03-30T17:33:03Z</dcterms:created>
  <dcterms:modified xsi:type="dcterms:W3CDTF">2019-04-02T02:40:39Z</dcterms:modified>
</cp:coreProperties>
</file>